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1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2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3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4.xml" ContentType="application/vnd.openxmlformats-officedocument.themeOverr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6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study%20material\MBA(IBS%20PUNE)\SEMESTER\SEM%203\MBA\output%20analysis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 sz="1800"/>
              <a:t>Customer</a:t>
            </a:r>
            <a:r>
              <a:rPr lang="en-IN" sz="1800" baseline="0"/>
              <a:t> Segmentation Of Outlet 1 By Recency</a:t>
            </a:r>
            <a:endParaRPr lang="en-IN" sz="1800"/>
          </a:p>
        </c:rich>
      </c:tx>
      <c:layout>
        <c:manualLayout>
          <c:xMode val="edge"/>
          <c:yMode val="edge"/>
          <c:x val="0.14319411318398478"/>
          <c:y val="3.199975135320325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6">
                    <a:shade val="51000"/>
                    <a:satMod val="130000"/>
                  </a:schemeClr>
                </a:gs>
                <a:gs pos="80000">
                  <a:schemeClr val="accent6">
                    <a:shade val="93000"/>
                    <a:satMod val="130000"/>
                  </a:schemeClr>
                </a:gs>
                <a:gs pos="100000">
                  <a:schemeClr val="accent6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2DD1-434A-9750-0A1A24D21A39}"/>
              </c:ext>
            </c:extLst>
          </c:dPt>
          <c:dPt>
            <c:idx val="1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2DD1-434A-9750-0A1A24D21A39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2DD1-434A-9750-0A1A24D21A39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7-2DD1-434A-9750-0A1A24D21A39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9-2DD1-434A-9750-0A1A24D21A3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Recency1!$A$12:$A$16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Recency1!$B$12:$B$16</c:f>
              <c:numCache>
                <c:formatCode>0</c:formatCode>
                <c:ptCount val="5"/>
                <c:pt idx="0">
                  <c:v>1098</c:v>
                </c:pt>
                <c:pt idx="1">
                  <c:v>675.4</c:v>
                </c:pt>
                <c:pt idx="2">
                  <c:v>377.5</c:v>
                </c:pt>
                <c:pt idx="3">
                  <c:v>201.7</c:v>
                </c:pt>
                <c:pt idx="4">
                  <c:v>60.75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DD1-434A-9750-0A1A24D21A3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335347104"/>
        <c:axId val="335349064"/>
      </c:barChart>
      <c:catAx>
        <c:axId val="33534710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Customer Segment</a:t>
                </a:r>
              </a:p>
            </c:rich>
          </c:tx>
          <c:layout>
            <c:manualLayout>
              <c:xMode val="edge"/>
              <c:yMode val="edge"/>
              <c:x val="3.6743092298647854E-2"/>
              <c:y val="9.6659242761692674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49064"/>
        <c:crosses val="autoZero"/>
        <c:auto val="1"/>
        <c:lblAlgn val="ctr"/>
        <c:lblOffset val="100"/>
        <c:noMultiLvlLbl val="0"/>
      </c:catAx>
      <c:valAx>
        <c:axId val="335349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Average number of Days ELAPSED</a:t>
                </a:r>
              </a:p>
            </c:rich>
          </c:tx>
          <c:layout>
            <c:manualLayout>
              <c:xMode val="edge"/>
              <c:yMode val="edge"/>
              <c:x val="0.3788469733966181"/>
              <c:y val="0.9042101410852981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47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Average Monetary value of outlet 2 by customer segment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5F1A-417D-A35D-19CB031FEC46}"/>
              </c:ext>
            </c:extLst>
          </c:dPt>
          <c:dPt>
            <c:idx val="1"/>
            <c:invertIfNegative val="0"/>
            <c:bubble3D val="0"/>
            <c:spPr>
              <a:gradFill flip="none" rotWithShape="1">
                <a:gsLst>
                  <a:gs pos="0">
                    <a:srgbClr val="C00000">
                      <a:tint val="66000"/>
                      <a:satMod val="160000"/>
                    </a:srgbClr>
                  </a:gs>
                  <a:gs pos="50000">
                    <a:srgbClr val="C00000">
                      <a:tint val="44500"/>
                      <a:satMod val="160000"/>
                    </a:srgbClr>
                  </a:gs>
                  <a:gs pos="100000">
                    <a:srgbClr val="C00000">
                      <a:tint val="23500"/>
                      <a:satMod val="160000"/>
                    </a:srgbClr>
                  </a:gs>
                </a:gsLst>
                <a:lin ang="13500000" scaled="1"/>
                <a:tileRect/>
              </a:gra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5F1A-417D-A35D-19CB031FEC46}"/>
              </c:ext>
            </c:extLst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5F1A-417D-A35D-19CB031FEC46}"/>
              </c:ext>
            </c:extLst>
          </c:dPt>
          <c:dPt>
            <c:idx val="3"/>
            <c:invertIfNegative val="0"/>
            <c:bubble3D val="0"/>
            <c:spPr>
              <a:solidFill>
                <a:srgbClr val="00B0F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5F1A-417D-A35D-19CB031FEC46}"/>
              </c:ext>
            </c:extLst>
          </c:dPt>
          <c:dPt>
            <c:idx val="4"/>
            <c:invertIfNegative val="0"/>
            <c:bubble3D val="0"/>
            <c:spPr>
              <a:solidFill>
                <a:srgbClr val="8064A2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5F1A-417D-A35D-19CB031FEC4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Monetary2!$E$4:$E$8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Monetary2!$F$4:$F$8</c:f>
              <c:numCache>
                <c:formatCode>0</c:formatCode>
                <c:ptCount val="5"/>
                <c:pt idx="0">
                  <c:v>3137.1428571428573</c:v>
                </c:pt>
                <c:pt idx="1">
                  <c:v>3819.2857142857142</c:v>
                </c:pt>
                <c:pt idx="2">
                  <c:v>4416</c:v>
                </c:pt>
                <c:pt idx="3">
                  <c:v>4634.8</c:v>
                </c:pt>
                <c:pt idx="4">
                  <c:v>6483.333333333333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5F1A-417D-A35D-19CB031FEC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335346320"/>
        <c:axId val="341032112"/>
        <c:axId val="0"/>
      </c:bar3DChart>
      <c:catAx>
        <c:axId val="3353463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Customer Segmnet</a:t>
                </a:r>
              </a:p>
            </c:rich>
          </c:tx>
          <c:layout>
            <c:manualLayout>
              <c:xMode val="edge"/>
              <c:yMode val="edge"/>
              <c:x val="3.3876647729751866E-2"/>
              <c:y val="0.2481372135526500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1032112"/>
        <c:crosses val="autoZero"/>
        <c:auto val="1"/>
        <c:lblAlgn val="ctr"/>
        <c:lblOffset val="100"/>
        <c:noMultiLvlLbl val="0"/>
      </c:catAx>
      <c:valAx>
        <c:axId val="3410321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Average Monetary value</a:t>
                </a:r>
              </a:p>
            </c:rich>
          </c:tx>
          <c:layout>
            <c:manualLayout>
              <c:xMode val="edge"/>
              <c:yMode val="edge"/>
              <c:x val="0.30347820838051737"/>
              <c:y val="0.859768794189633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46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190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Average Monetary value of outlet 3 by customer segment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83D4-4D28-B00E-EDA348F526A9}"/>
              </c:ext>
            </c:extLst>
          </c:dPt>
          <c:dPt>
            <c:idx val="1"/>
            <c:invertIfNegative val="0"/>
            <c:bubble3D val="0"/>
            <c:spPr>
              <a:gradFill flip="none" rotWithShape="1">
                <a:gsLst>
                  <a:gs pos="0">
                    <a:srgbClr val="C00000">
                      <a:tint val="66000"/>
                      <a:satMod val="160000"/>
                    </a:srgbClr>
                  </a:gs>
                  <a:gs pos="50000">
                    <a:srgbClr val="C00000">
                      <a:tint val="44500"/>
                      <a:satMod val="160000"/>
                    </a:srgbClr>
                  </a:gs>
                  <a:gs pos="100000">
                    <a:srgbClr val="C00000">
                      <a:tint val="23500"/>
                      <a:satMod val="160000"/>
                    </a:srgbClr>
                  </a:gs>
                </a:gsLst>
                <a:lin ang="13500000" scaled="1"/>
                <a:tileRect/>
              </a:gra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83D4-4D28-B00E-EDA348F526A9}"/>
              </c:ext>
            </c:extLst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83D4-4D28-B00E-EDA348F526A9}"/>
              </c:ext>
            </c:extLst>
          </c:dPt>
          <c:dPt>
            <c:idx val="3"/>
            <c:invertIfNegative val="0"/>
            <c:bubble3D val="0"/>
            <c:spPr>
              <a:solidFill>
                <a:srgbClr val="00B0F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83D4-4D28-B00E-EDA348F526A9}"/>
              </c:ext>
            </c:extLst>
          </c:dPt>
          <c:dPt>
            <c:idx val="4"/>
            <c:invertIfNegative val="0"/>
            <c:bubble3D val="0"/>
            <c:spPr>
              <a:solidFill>
                <a:srgbClr val="8064A2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83D4-4D28-B00E-EDA348F526A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Monetary3!$A$12:$A$16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Monetary3!$B$12:$B$16</c:f>
              <c:numCache>
                <c:formatCode>0</c:formatCode>
                <c:ptCount val="5"/>
                <c:pt idx="0">
                  <c:v>2816.5</c:v>
                </c:pt>
                <c:pt idx="1">
                  <c:v>3764.5</c:v>
                </c:pt>
                <c:pt idx="2">
                  <c:v>4117.666666666667</c:v>
                </c:pt>
                <c:pt idx="3">
                  <c:v>4851.333333333333</c:v>
                </c:pt>
                <c:pt idx="4">
                  <c:v>5720.727272727273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83D4-4D28-B00E-EDA348F526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341034072"/>
        <c:axId val="341033288"/>
        <c:axId val="0"/>
      </c:bar3DChart>
      <c:catAx>
        <c:axId val="34103407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Customer Segmnet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1033288"/>
        <c:crosses val="autoZero"/>
        <c:auto val="1"/>
        <c:lblAlgn val="ctr"/>
        <c:lblOffset val="100"/>
        <c:noMultiLvlLbl val="0"/>
      </c:catAx>
      <c:valAx>
        <c:axId val="3410332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Average Monetary value</a:t>
                </a:r>
              </a:p>
            </c:rich>
          </c:tx>
          <c:layout>
            <c:manualLayout>
              <c:xMode val="edge"/>
              <c:yMode val="edge"/>
              <c:x val="0.27336615933625374"/>
              <c:y val="0.869135498687664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1034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190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Average Monetary value of outlet 4 by customer segment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761A-49B4-ACDA-9E6D4AB85A9E}"/>
              </c:ext>
            </c:extLst>
          </c:dPt>
          <c:dPt>
            <c:idx val="1"/>
            <c:invertIfNegative val="0"/>
            <c:bubble3D val="0"/>
            <c:spPr>
              <a:gradFill flip="none" rotWithShape="1">
                <a:gsLst>
                  <a:gs pos="0">
                    <a:srgbClr val="C00000">
                      <a:tint val="66000"/>
                      <a:satMod val="160000"/>
                    </a:srgbClr>
                  </a:gs>
                  <a:gs pos="50000">
                    <a:srgbClr val="C00000">
                      <a:tint val="44500"/>
                      <a:satMod val="160000"/>
                    </a:srgbClr>
                  </a:gs>
                  <a:gs pos="100000">
                    <a:srgbClr val="C00000">
                      <a:tint val="23500"/>
                      <a:satMod val="160000"/>
                    </a:srgbClr>
                  </a:gs>
                </a:gsLst>
                <a:lin ang="13500000" scaled="1"/>
                <a:tileRect/>
              </a:gra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761A-49B4-ACDA-9E6D4AB85A9E}"/>
              </c:ext>
            </c:extLst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761A-49B4-ACDA-9E6D4AB85A9E}"/>
              </c:ext>
            </c:extLst>
          </c:dPt>
          <c:dPt>
            <c:idx val="3"/>
            <c:invertIfNegative val="0"/>
            <c:bubble3D val="0"/>
            <c:spPr>
              <a:solidFill>
                <a:srgbClr val="00B0F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761A-49B4-ACDA-9E6D4AB85A9E}"/>
              </c:ext>
            </c:extLst>
          </c:dPt>
          <c:dPt>
            <c:idx val="4"/>
            <c:invertIfNegative val="0"/>
            <c:bubble3D val="0"/>
            <c:spPr>
              <a:solidFill>
                <a:srgbClr val="8064A2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761A-49B4-ACDA-9E6D4AB85A9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monetary4!$A$12:$A$16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monetary4!$B$12:$B$16</c:f>
              <c:numCache>
                <c:formatCode>0</c:formatCode>
                <c:ptCount val="5"/>
                <c:pt idx="0">
                  <c:v>3135.125</c:v>
                </c:pt>
                <c:pt idx="1">
                  <c:v>3801</c:v>
                </c:pt>
                <c:pt idx="2">
                  <c:v>4284.5</c:v>
                </c:pt>
                <c:pt idx="3">
                  <c:v>4755</c:v>
                </c:pt>
                <c:pt idx="4">
                  <c:v>6283.1111111111113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61A-49B4-ACDA-9E6D4AB85A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341034856"/>
        <c:axId val="341035248"/>
        <c:axId val="0"/>
      </c:bar3DChart>
      <c:catAx>
        <c:axId val="34103485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Customer Segmnet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1035248"/>
        <c:crosses val="autoZero"/>
        <c:auto val="1"/>
        <c:lblAlgn val="ctr"/>
        <c:lblOffset val="100"/>
        <c:noMultiLvlLbl val="0"/>
      </c:catAx>
      <c:valAx>
        <c:axId val="3410352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Average Monetary value</a:t>
                </a:r>
              </a:p>
            </c:rich>
          </c:tx>
          <c:layout>
            <c:manualLayout>
              <c:xMode val="edge"/>
              <c:yMode val="edge"/>
              <c:x val="0.32234971174125643"/>
              <c:y val="0.8912334623614780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41034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190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Outlet 1 Segmentation by RFM Score </a:t>
            </a:r>
          </a:p>
        </c:rich>
      </c:tx>
      <c:layout>
        <c:manualLayout>
          <c:xMode val="edge"/>
          <c:yMode val="edge"/>
          <c:x val="0.18498588307376404"/>
          <c:y val="2.153420998697580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6AAF-4B5D-9E8D-29D90453669E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6AAF-4B5D-9E8D-29D90453669E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6AAF-4B5D-9E8D-29D90453669E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6AAF-4B5D-9E8D-29D90453669E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6AAF-4B5D-9E8D-29D90453669E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outlet1graph!$A$12:$A$16</c:f>
              <c:strCache>
                <c:ptCount val="5"/>
                <c:pt idx="0">
                  <c:v>Loyal Customer</c:v>
                </c:pt>
                <c:pt idx="1">
                  <c:v>Potential Loyalist</c:v>
                </c:pt>
                <c:pt idx="2">
                  <c:v>Need Attention</c:v>
                </c:pt>
                <c:pt idx="3">
                  <c:v>At Risk</c:v>
                </c:pt>
                <c:pt idx="4">
                  <c:v>Switchers</c:v>
                </c:pt>
              </c:strCache>
            </c:strRef>
          </c:cat>
          <c:val>
            <c:numRef>
              <c:f>outlet1graph!$B$12:$B$16</c:f>
              <c:numCache>
                <c:formatCode>General</c:formatCode>
                <c:ptCount val="5"/>
                <c:pt idx="0">
                  <c:v>6</c:v>
                </c:pt>
                <c:pt idx="1">
                  <c:v>4</c:v>
                </c:pt>
                <c:pt idx="2">
                  <c:v>8</c:v>
                </c:pt>
                <c:pt idx="3">
                  <c:v>7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AAF-4B5D-9E8D-29D90453669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Outlet 2 Segmentation</a:t>
            </a:r>
            <a:r>
              <a:rPr lang="en-IN" baseline="0"/>
              <a:t> by RFM Score </a:t>
            </a:r>
            <a:endParaRPr lang="en-IN"/>
          </a:p>
        </c:rich>
      </c:tx>
      <c:layout>
        <c:manualLayout>
          <c:xMode val="edge"/>
          <c:yMode val="edge"/>
          <c:x val="0.14545138315056588"/>
          <c:y val="3.115699235632497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D581-4A1D-A1CC-3FB97597A686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D581-4A1D-A1CC-3FB97597A686}"/>
              </c:ext>
            </c:extLst>
          </c:dPt>
          <c:dPt>
            <c:idx val="2"/>
            <c:bubble3D val="0"/>
            <c:spPr>
              <a:solidFill>
                <a:srgbClr val="C00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D581-4A1D-A1CC-3FB97597A686}"/>
              </c:ext>
            </c:extLst>
          </c:dPt>
          <c:dPt>
            <c:idx val="3"/>
            <c:bubble3D val="0"/>
            <c:spPr>
              <a:solidFill>
                <a:srgbClr val="FFFF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D581-4A1D-A1CC-3FB97597A686}"/>
              </c:ext>
            </c:extLst>
          </c:dPt>
          <c:dPt>
            <c:idx val="4"/>
            <c:bubble3D val="0"/>
            <c:spPr>
              <a:solidFill>
                <a:srgbClr val="FF0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D581-4A1D-A1CC-3FB97597A686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outlet2graph!$A$12:$A$16</c:f>
              <c:strCache>
                <c:ptCount val="5"/>
                <c:pt idx="0">
                  <c:v>Loyal Customer</c:v>
                </c:pt>
                <c:pt idx="1">
                  <c:v>Potential Loyalist</c:v>
                </c:pt>
                <c:pt idx="2">
                  <c:v>Need Attention</c:v>
                </c:pt>
                <c:pt idx="3">
                  <c:v>At Risk</c:v>
                </c:pt>
                <c:pt idx="4">
                  <c:v>Switchers</c:v>
                </c:pt>
              </c:strCache>
            </c:strRef>
          </c:cat>
          <c:val>
            <c:numRef>
              <c:f>outlet2graph!$B$12:$B$16</c:f>
              <c:numCache>
                <c:formatCode>General</c:formatCode>
                <c:ptCount val="5"/>
                <c:pt idx="0">
                  <c:v>9</c:v>
                </c:pt>
                <c:pt idx="1">
                  <c:v>4</c:v>
                </c:pt>
                <c:pt idx="2">
                  <c:v>3</c:v>
                </c:pt>
                <c:pt idx="3">
                  <c:v>8</c:v>
                </c:pt>
                <c:pt idx="4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D581-4A1D-A1CC-3FB97597A68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 w="19050"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Outlet 3 Segmentation by RFM Score </a:t>
            </a:r>
          </a:p>
        </c:rich>
      </c:tx>
      <c:layout>
        <c:manualLayout>
          <c:xMode val="edge"/>
          <c:yMode val="edge"/>
          <c:x val="0.19055350317326505"/>
          <c:y val="5.446286826339764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3.3405097302209599E-2"/>
          <c:y val="0.34852761313387903"/>
          <c:w val="0.609646313668603"/>
          <c:h val="0.61383949571925867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1477-40EA-81F4-6C8F9A18D20E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1477-40EA-81F4-6C8F9A18D20E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1477-40EA-81F4-6C8F9A18D20E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1477-40EA-81F4-6C8F9A18D20E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1477-40EA-81F4-6C8F9A18D20E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outlet3graph!$A$13:$A$17</c:f>
              <c:strCache>
                <c:ptCount val="5"/>
                <c:pt idx="0">
                  <c:v>Loyal Customer</c:v>
                </c:pt>
                <c:pt idx="1">
                  <c:v>Potential Loyalist</c:v>
                </c:pt>
                <c:pt idx="2">
                  <c:v>Need Attention</c:v>
                </c:pt>
                <c:pt idx="3">
                  <c:v>At Risk</c:v>
                </c:pt>
                <c:pt idx="4">
                  <c:v>Switchers</c:v>
                </c:pt>
              </c:strCache>
            </c:strRef>
          </c:cat>
          <c:val>
            <c:numRef>
              <c:f>outlet3graph!$B$13:$B$17</c:f>
              <c:numCache>
                <c:formatCode>General</c:formatCode>
                <c:ptCount val="5"/>
                <c:pt idx="0">
                  <c:v>8</c:v>
                </c:pt>
                <c:pt idx="1">
                  <c:v>4</c:v>
                </c:pt>
                <c:pt idx="2">
                  <c:v>4</c:v>
                </c:pt>
                <c:pt idx="3">
                  <c:v>8</c:v>
                </c:pt>
                <c:pt idx="4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477-40EA-81F4-6C8F9A18D20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Outlet 4 Segmentation</a:t>
            </a:r>
            <a:r>
              <a:rPr lang="en-IN" baseline="0"/>
              <a:t> by RFM Score </a:t>
            </a:r>
            <a:endParaRPr lang="en-IN"/>
          </a:p>
        </c:rich>
      </c:tx>
      <c:layout>
        <c:manualLayout>
          <c:xMode val="edge"/>
          <c:yMode val="edge"/>
          <c:x val="0.14082182472626412"/>
          <c:y val="2.15343172801874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5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dPt>
            <c:idx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14E4-4B79-9E8E-E3A8C1E45527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14E4-4B79-9E8E-E3A8C1E45527}"/>
              </c:ext>
            </c:extLst>
          </c:dPt>
          <c:dPt>
            <c:idx val="2"/>
            <c:bubble3D val="0"/>
            <c:spPr>
              <a:solidFill>
                <a:srgbClr val="C00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5-14E4-4B79-9E8E-E3A8C1E45527}"/>
              </c:ext>
            </c:extLst>
          </c:dPt>
          <c:dPt>
            <c:idx val="3"/>
            <c:bubble3D val="0"/>
            <c:spPr>
              <a:solidFill>
                <a:srgbClr val="FFFF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14E4-4B79-9E8E-E3A8C1E45527}"/>
              </c:ext>
            </c:extLst>
          </c:dPt>
          <c:dPt>
            <c:idx val="4"/>
            <c:bubble3D val="0"/>
            <c:spPr>
              <a:solidFill>
                <a:srgbClr val="FF0000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9-14E4-4B79-9E8E-E3A8C1E45527}"/>
              </c:ext>
            </c:extLst>
          </c:dPt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outlet4graph!$A$12:$A$16</c:f>
              <c:strCache>
                <c:ptCount val="5"/>
                <c:pt idx="0">
                  <c:v>Loyal Customer</c:v>
                </c:pt>
                <c:pt idx="1">
                  <c:v>Potential Loyalist</c:v>
                </c:pt>
                <c:pt idx="2">
                  <c:v>Need Attention</c:v>
                </c:pt>
                <c:pt idx="3">
                  <c:v>At Risk</c:v>
                </c:pt>
                <c:pt idx="4">
                  <c:v>Switchers</c:v>
                </c:pt>
              </c:strCache>
            </c:strRef>
          </c:cat>
          <c:val>
            <c:numRef>
              <c:f>outlet4graph!$B$12:$B$16</c:f>
              <c:numCache>
                <c:formatCode>General</c:formatCode>
                <c:ptCount val="5"/>
                <c:pt idx="0">
                  <c:v>5</c:v>
                </c:pt>
                <c:pt idx="1">
                  <c:v>5</c:v>
                </c:pt>
                <c:pt idx="2">
                  <c:v>7</c:v>
                </c:pt>
                <c:pt idx="3">
                  <c:v>7</c:v>
                </c:pt>
                <c:pt idx="4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4E4-4B79-9E8E-E3A8C1E45527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190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 sz="1800" b="1" i="0" baseline="0">
                <a:effectLst/>
              </a:rPr>
              <a:t>Average Recency of outlet 2 by customer segment</a:t>
            </a:r>
            <a:endParaRPr lang="en-GB">
              <a:effectLst/>
            </a:endParaRPr>
          </a:p>
        </c:rich>
      </c:tx>
      <c:layout>
        <c:manualLayout>
          <c:xMode val="edge"/>
          <c:yMode val="edge"/>
          <c:x val="0.14762566932623339"/>
          <c:y val="3.199980614298665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6">
                    <a:shade val="51000"/>
                    <a:satMod val="130000"/>
                  </a:schemeClr>
                </a:gs>
                <a:gs pos="80000">
                  <a:schemeClr val="accent6">
                    <a:shade val="93000"/>
                    <a:satMod val="130000"/>
                  </a:schemeClr>
                </a:gs>
                <a:gs pos="100000">
                  <a:schemeClr val="accent6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AC45-4745-B061-D2B289951BC0}"/>
              </c:ext>
            </c:extLst>
          </c:dPt>
          <c:dPt>
            <c:idx val="1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AC45-4745-B061-D2B289951BC0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AC45-4745-B061-D2B289951BC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7-AC45-4745-B061-D2B289951BC0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9-AC45-4745-B061-D2B289951BC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Recency2!$A$12:$A$16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Recency2!$B$12:$B$16</c:f>
              <c:numCache>
                <c:formatCode>0</c:formatCode>
                <c:ptCount val="5"/>
                <c:pt idx="0">
                  <c:v>1789</c:v>
                </c:pt>
                <c:pt idx="1">
                  <c:v>542</c:v>
                </c:pt>
                <c:pt idx="2">
                  <c:v>380.5</c:v>
                </c:pt>
                <c:pt idx="3">
                  <c:v>236.61538461538461</c:v>
                </c:pt>
                <c:pt idx="4">
                  <c:v>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AC45-4745-B061-D2B289951BC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335348280"/>
        <c:axId val="335343576"/>
      </c:barChart>
      <c:catAx>
        <c:axId val="33534828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Customer Segment</a:t>
                </a:r>
              </a:p>
            </c:rich>
          </c:tx>
          <c:layout>
            <c:manualLayout>
              <c:xMode val="edge"/>
              <c:yMode val="edge"/>
              <c:x val="5.3272434571233304E-2"/>
              <c:y val="0.1456570155902004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43576"/>
        <c:crosses val="autoZero"/>
        <c:auto val="1"/>
        <c:lblAlgn val="ctr"/>
        <c:lblOffset val="100"/>
        <c:noMultiLvlLbl val="0"/>
      </c:catAx>
      <c:valAx>
        <c:axId val="3353435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Average number of Days Elapsed</a:t>
                </a:r>
              </a:p>
            </c:rich>
          </c:tx>
          <c:layout>
            <c:manualLayout>
              <c:xMode val="edge"/>
              <c:yMode val="edge"/>
              <c:x val="0.27470335042597854"/>
              <c:y val="0.9042101181957613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48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 sz="1800"/>
              <a:t>Average Recency of Outlet3 by Customer Segment </a:t>
            </a:r>
          </a:p>
        </c:rich>
      </c:tx>
      <c:layout>
        <c:manualLayout>
          <c:xMode val="edge"/>
          <c:yMode val="edge"/>
          <c:x val="0.14000188523920543"/>
          <c:y val="2.944081142399571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6">
                    <a:shade val="51000"/>
                    <a:satMod val="130000"/>
                  </a:schemeClr>
                </a:gs>
                <a:gs pos="80000">
                  <a:schemeClr val="accent6">
                    <a:shade val="93000"/>
                    <a:satMod val="130000"/>
                  </a:schemeClr>
                </a:gs>
                <a:gs pos="100000">
                  <a:schemeClr val="accent6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4D35-4640-B9AC-B062790210DC}"/>
              </c:ext>
            </c:extLst>
          </c:dPt>
          <c:dPt>
            <c:idx val="1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4D35-4640-B9AC-B062790210DC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4D35-4640-B9AC-B062790210DC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7-4D35-4640-B9AC-B062790210DC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9-4D35-4640-B9AC-B062790210D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Recency3!$A$12:$A$16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Recency3!$B$12:$B$16</c:f>
              <c:numCache>
                <c:formatCode>0</c:formatCode>
                <c:ptCount val="5"/>
                <c:pt idx="0">
                  <c:v>926.33333333333337</c:v>
                </c:pt>
                <c:pt idx="1">
                  <c:v>688</c:v>
                </c:pt>
                <c:pt idx="2">
                  <c:v>399</c:v>
                </c:pt>
                <c:pt idx="3">
                  <c:v>149.06666666666666</c:v>
                </c:pt>
                <c:pt idx="4">
                  <c:v>47.333333333333336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D35-4640-B9AC-B062790210D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335343968"/>
        <c:axId val="335346712"/>
      </c:barChart>
      <c:catAx>
        <c:axId val="33534396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Customer Segment</a:t>
                </a:r>
              </a:p>
            </c:rich>
          </c:tx>
          <c:layout>
            <c:manualLayout>
              <c:xMode val="edge"/>
              <c:yMode val="edge"/>
              <c:x val="2.525487073399248E-2"/>
              <c:y val="0.3316392148733647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46712"/>
        <c:crosses val="autoZero"/>
        <c:auto val="1"/>
        <c:lblAlgn val="ctr"/>
        <c:lblOffset val="100"/>
        <c:noMultiLvlLbl val="0"/>
      </c:catAx>
      <c:valAx>
        <c:axId val="3353467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 dirty="0"/>
                  <a:t>Average number of Days</a:t>
                </a:r>
              </a:p>
            </c:rich>
          </c:tx>
          <c:layout>
            <c:manualLayout>
              <c:xMode val="edge"/>
              <c:yMode val="edge"/>
              <c:x val="0.14531893004115223"/>
              <c:y val="0.8663846837542715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4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2700"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 sz="1800"/>
              <a:t>Average Recency of Outlet</a:t>
            </a:r>
            <a:r>
              <a:rPr lang="en-IN" sz="1800" baseline="0"/>
              <a:t> 4</a:t>
            </a:r>
            <a:r>
              <a:rPr lang="en-IN" sz="1800"/>
              <a:t> by Customer Segment </a:t>
            </a:r>
          </a:p>
        </c:rich>
      </c:tx>
      <c:layout>
        <c:manualLayout>
          <c:xMode val="edge"/>
          <c:yMode val="edge"/>
          <c:x val="0.14319411318398478"/>
          <c:y val="3.199975135320325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6">
                    <a:shade val="51000"/>
                    <a:satMod val="130000"/>
                  </a:schemeClr>
                </a:gs>
                <a:gs pos="80000">
                  <a:schemeClr val="accent6">
                    <a:shade val="93000"/>
                    <a:satMod val="130000"/>
                  </a:schemeClr>
                </a:gs>
                <a:gs pos="100000">
                  <a:schemeClr val="accent6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9072-4953-9A10-14B57A04DCDB}"/>
              </c:ext>
            </c:extLst>
          </c:dPt>
          <c:dPt>
            <c:idx val="1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9072-4953-9A10-14B57A04DCDB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9072-4953-9A10-14B57A04DCDB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7-9072-4953-9A10-14B57A04DCDB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9-9072-4953-9A10-14B57A04DCD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recency4!$A$13:$A$17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recency4!$B$13:$B$17</c:f>
              <c:numCache>
                <c:formatCode>General</c:formatCode>
                <c:ptCount val="5"/>
                <c:pt idx="0">
                  <c:v>871</c:v>
                </c:pt>
                <c:pt idx="1">
                  <c:v>631</c:v>
                </c:pt>
                <c:pt idx="2">
                  <c:v>369</c:v>
                </c:pt>
                <c:pt idx="3" formatCode="0">
                  <c:v>207.75</c:v>
                </c:pt>
                <c:pt idx="4" formatCode="0">
                  <c:v>53.375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072-4953-9A10-14B57A04DCD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289874048"/>
        <c:axId val="289876008"/>
      </c:barChart>
      <c:catAx>
        <c:axId val="289874048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Customer Segment</a:t>
                </a:r>
              </a:p>
            </c:rich>
          </c:tx>
          <c:layout>
            <c:manualLayout>
              <c:xMode val="edge"/>
              <c:yMode val="edge"/>
              <c:x val="2.7941559315383255E-2"/>
              <c:y val="0.3049479034924175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876008"/>
        <c:crosses val="autoZero"/>
        <c:auto val="1"/>
        <c:lblAlgn val="ctr"/>
        <c:lblOffset val="100"/>
        <c:noMultiLvlLbl val="0"/>
      </c:catAx>
      <c:valAx>
        <c:axId val="2898760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Average number of Days</a:t>
                </a:r>
              </a:p>
            </c:rich>
          </c:tx>
          <c:layout>
            <c:manualLayout>
              <c:xMode val="edge"/>
              <c:yMode val="edge"/>
              <c:x val="0.10726815180306817"/>
              <c:y val="0.8454909673749553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874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>
      <a:solidFill>
        <a:sysClr val="windowText" lastClr="000000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 b="1" i="0" u="none" strike="noStrike" kern="1200" baseline="0">
                <a:solidFill>
                  <a:sysClr val="windowText" lastClr="000000">
                    <a:lumMod val="75000"/>
                    <a:lumOff val="25000"/>
                  </a:sysClr>
                </a:solidFill>
                <a:latin typeface="+mn-lt"/>
                <a:ea typeface="+mn-ea"/>
                <a:cs typeface="+mn-cs"/>
              </a:defRPr>
            </a:pPr>
            <a:r>
              <a:rPr lang="en-IN" sz="1800" b="1" i="0" baseline="0">
                <a:effectLst/>
              </a:rPr>
              <a:t>customer segment</a:t>
            </a:r>
            <a:endParaRPr lang="en-GB">
              <a:effectLst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ysClr val="windowText" lastClr="000000">
                    <a:lumMod val="75000"/>
                    <a:lumOff val="25000"/>
                  </a:sysClr>
                </a:solidFill>
              </a:defRPr>
            </a:pPr>
            <a:r>
              <a:rPr lang="en-IN"/>
              <a:t> of outlet 1 by </a:t>
            </a:r>
            <a:r>
              <a:rPr lang="en-IN" sz="1800" b="1" i="0" u="none" strike="noStrike" baseline="0">
                <a:effectLst/>
              </a:rPr>
              <a:t>Average Frequency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800" b="1" i="0" u="none" strike="noStrike" kern="1200" baseline="0">
              <a:solidFill>
                <a:sysClr val="windowText" lastClr="000000">
                  <a:lumMod val="75000"/>
                  <a:lumOff val="25000"/>
                </a:sys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F99-474E-A57E-4D6C6EC09F1A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F99-474E-A57E-4D6C6EC09F1A}"/>
              </c:ext>
            </c:extLst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0F99-474E-A57E-4D6C6EC09F1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>
                  <a:lumMod val="75000"/>
                </a:schemeClr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0F99-474E-A57E-4D6C6EC09F1A}"/>
              </c:ext>
            </c:extLst>
          </c:dPt>
          <c:dPt>
            <c:idx val="4"/>
            <c:invertIfNegative val="0"/>
            <c:bubble3D val="0"/>
            <c:spPr>
              <a:solidFill>
                <a:srgbClr val="00B05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0F99-474E-A57E-4D6C6EC09F1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Frequency1!$A$12:$A$16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Frequency1!$B$12:$B$16</c:f>
              <c:numCache>
                <c:formatCode>0</c:formatCode>
                <c:ptCount val="5"/>
                <c:pt idx="0">
                  <c:v>11.5</c:v>
                </c:pt>
                <c:pt idx="1">
                  <c:v>13.75</c:v>
                </c:pt>
                <c:pt idx="2">
                  <c:v>16.75</c:v>
                </c:pt>
                <c:pt idx="3">
                  <c:v>20</c:v>
                </c:pt>
                <c:pt idx="4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F99-474E-A57E-4D6C6EC09F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289873656"/>
        <c:axId val="289874832"/>
        <c:axId val="0"/>
      </c:bar3DChart>
      <c:catAx>
        <c:axId val="28987365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Customer Segmnet</a:t>
                </a:r>
              </a:p>
            </c:rich>
          </c:tx>
          <c:layout>
            <c:manualLayout>
              <c:xMode val="edge"/>
              <c:yMode val="edge"/>
              <c:x val="3.4665719810112634E-2"/>
              <c:y val="0.248335669236159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874832"/>
        <c:crosses val="autoZero"/>
        <c:auto val="1"/>
        <c:lblAlgn val="ctr"/>
        <c:lblOffset val="100"/>
        <c:noMultiLvlLbl val="0"/>
      </c:catAx>
      <c:valAx>
        <c:axId val="2898748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 dirty="0"/>
                  <a:t>Average Frequency(Days)</a:t>
                </a:r>
              </a:p>
            </c:rich>
          </c:tx>
          <c:layout>
            <c:manualLayout>
              <c:xMode val="edge"/>
              <c:yMode val="edge"/>
              <c:x val="0.13470448420331987"/>
              <c:y val="0.8881932404052720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873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190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Average Frequency of outlet 2 by customer segment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8E4-4578-856E-2858F1CA0FA8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8E4-4578-856E-2858F1CA0FA8}"/>
              </c:ext>
            </c:extLst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8E4-4578-856E-2858F1CA0FA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>
                  <a:lumMod val="75000"/>
                </a:schemeClr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8E4-4578-856E-2858F1CA0FA8}"/>
              </c:ext>
            </c:extLst>
          </c:dPt>
          <c:dPt>
            <c:idx val="4"/>
            <c:invertIfNegative val="0"/>
            <c:bubble3D val="0"/>
            <c:spPr>
              <a:solidFill>
                <a:srgbClr val="00B05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48E4-4578-856E-2858F1CA0FA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frequency2!$A$12:$A$16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frequency2!$B$12:$B$16</c:f>
              <c:numCache>
                <c:formatCode>0</c:formatCode>
                <c:ptCount val="5"/>
                <c:pt idx="0">
                  <c:v>11.142857142857142</c:v>
                </c:pt>
                <c:pt idx="1">
                  <c:v>14</c:v>
                </c:pt>
                <c:pt idx="2">
                  <c:v>16.166666666666668</c:v>
                </c:pt>
                <c:pt idx="3">
                  <c:v>20</c:v>
                </c:pt>
                <c:pt idx="4">
                  <c:v>24.2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8E4-4578-856E-2858F1CA0F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289872480"/>
        <c:axId val="289879144"/>
        <c:axId val="0"/>
      </c:bar3DChart>
      <c:catAx>
        <c:axId val="28987248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Customer Segmnet</a:t>
                </a:r>
              </a:p>
            </c:rich>
          </c:tx>
          <c:layout>
            <c:manualLayout>
              <c:xMode val="edge"/>
              <c:yMode val="edge"/>
              <c:x val="6.0128441317068911E-2"/>
              <c:y val="0.1961840628507295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879144"/>
        <c:crosses val="autoZero"/>
        <c:auto val="1"/>
        <c:lblAlgn val="ctr"/>
        <c:lblOffset val="100"/>
        <c:noMultiLvlLbl val="0"/>
      </c:catAx>
      <c:valAx>
        <c:axId val="2898791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Average Frequency</a:t>
                </a:r>
              </a:p>
            </c:rich>
          </c:tx>
          <c:layout>
            <c:manualLayout>
              <c:xMode val="edge"/>
              <c:yMode val="edge"/>
              <c:x val="0.31623305740853225"/>
              <c:y val="0.8753890612158328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872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190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Average Frequency of outlet 3 by customer segment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19F-4669-B433-29569A7A3227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19F-4669-B433-29569A7A3227}"/>
              </c:ext>
            </c:extLst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019F-4669-B433-29569A7A3227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>
                  <a:lumMod val="75000"/>
                </a:schemeClr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019F-4669-B433-29569A7A3227}"/>
              </c:ext>
            </c:extLst>
          </c:dPt>
          <c:dPt>
            <c:idx val="4"/>
            <c:invertIfNegative val="0"/>
            <c:bubble3D val="0"/>
            <c:spPr>
              <a:solidFill>
                <a:srgbClr val="00B05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019F-4669-B433-29569A7A322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Frequency3!$A$12:$A$16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Frequency3!$B$12:$B$16</c:f>
              <c:numCache>
                <c:formatCode>0</c:formatCode>
                <c:ptCount val="5"/>
                <c:pt idx="0">
                  <c:v>10.199999999999999</c:v>
                </c:pt>
                <c:pt idx="1">
                  <c:v>14.090909090909092</c:v>
                </c:pt>
                <c:pt idx="2">
                  <c:v>17.5</c:v>
                </c:pt>
                <c:pt idx="3">
                  <c:v>20.571428571428573</c:v>
                </c:pt>
                <c:pt idx="4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019F-4669-B433-29569A7A32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289879536"/>
        <c:axId val="289877576"/>
        <c:axId val="0"/>
      </c:bar3DChart>
      <c:catAx>
        <c:axId val="28987953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Customer Segmnet</a:t>
                </a:r>
              </a:p>
            </c:rich>
          </c:tx>
          <c:layout>
            <c:manualLayout>
              <c:xMode val="edge"/>
              <c:yMode val="edge"/>
              <c:x val="3.7529094076836481E-2"/>
              <c:y val="0.1274376042895685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877576"/>
        <c:crosses val="autoZero"/>
        <c:auto val="1"/>
        <c:lblAlgn val="ctr"/>
        <c:lblOffset val="100"/>
        <c:noMultiLvlLbl val="0"/>
      </c:catAx>
      <c:valAx>
        <c:axId val="2898775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Average Frequency</a:t>
                </a:r>
              </a:p>
            </c:rich>
          </c:tx>
          <c:layout>
            <c:manualLayout>
              <c:xMode val="edge"/>
              <c:yMode val="edge"/>
              <c:x val="0.31164356670731586"/>
              <c:y val="0.8535361750268259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879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190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Average Frequency of outlet 4 by customer segment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A7FA-488F-A91C-5404172353B6}"/>
              </c:ext>
            </c:extLst>
          </c:dPt>
          <c:dPt>
            <c:idx val="1"/>
            <c:invertIfNegative val="0"/>
            <c:bubble3D val="0"/>
            <c:spPr>
              <a:solidFill>
                <a:srgbClr val="C0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A7FA-488F-A91C-5404172353B6}"/>
              </c:ext>
            </c:extLst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A7FA-488F-A91C-5404172353B6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>
                  <a:lumMod val="75000"/>
                </a:schemeClr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A7FA-488F-A91C-5404172353B6}"/>
              </c:ext>
            </c:extLst>
          </c:dPt>
          <c:dPt>
            <c:idx val="4"/>
            <c:invertIfNegative val="0"/>
            <c:bubble3D val="0"/>
            <c:spPr>
              <a:solidFill>
                <a:srgbClr val="00B05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A7FA-488F-A91C-5404172353B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frequency4!$A$13:$A$17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frequency4!$B$13:$B$17</c:f>
              <c:numCache>
                <c:formatCode>0</c:formatCode>
                <c:ptCount val="5"/>
                <c:pt idx="0">
                  <c:v>11</c:v>
                </c:pt>
                <c:pt idx="1">
                  <c:v>13.888888888888889</c:v>
                </c:pt>
                <c:pt idx="2">
                  <c:v>17.142857142857142</c:v>
                </c:pt>
                <c:pt idx="3">
                  <c:v>20.666666666666668</c:v>
                </c:pt>
                <c:pt idx="4">
                  <c:v>27.5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A7FA-488F-A91C-5404172353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289873264"/>
        <c:axId val="289879928"/>
        <c:axId val="0"/>
      </c:bar3DChart>
      <c:catAx>
        <c:axId val="28987326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Customer Segmnet</a:t>
                </a:r>
              </a:p>
            </c:rich>
          </c:tx>
          <c:layout>
            <c:manualLayout>
              <c:xMode val="edge"/>
              <c:yMode val="edge"/>
              <c:x val="4.0067711329715296E-2"/>
              <c:y val="0.1884558072251202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879928"/>
        <c:crosses val="autoZero"/>
        <c:auto val="1"/>
        <c:lblAlgn val="ctr"/>
        <c:lblOffset val="100"/>
        <c:noMultiLvlLbl val="0"/>
      </c:catAx>
      <c:valAx>
        <c:axId val="2898799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Average Frequency</a:t>
                </a:r>
              </a:p>
            </c:rich>
          </c:tx>
          <c:layout>
            <c:manualLayout>
              <c:xMode val="edge"/>
              <c:yMode val="edge"/>
              <c:x val="0.45977212486001029"/>
              <c:y val="0.8843678561919888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873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190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800" b="1" i="0" u="none" strike="noStrike" baseline="0">
                <a:effectLst/>
              </a:rPr>
              <a:t>Customer Segmentation Of Outlet 1 By Monetary Value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0"/>
      <c:rotY val="0"/>
      <c:depthPercent val="60"/>
      <c:rAngAx val="0"/>
      <c:perspective val="100"/>
    </c:view3D>
    <c:floor>
      <c:thickness val="0"/>
      <c:spPr>
        <a:solidFill>
          <a:schemeClr val="lt1">
            <a:lumMod val="95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accent1">
                  <a:lumMod val="75000"/>
                </a:schemeClr>
              </a:solidFill>
              <a:round/>
            </a:ln>
            <a:effectLst/>
            <a:sp3d contourW="9525">
              <a:contourClr>
                <a:schemeClr val="accent1">
                  <a:lumMod val="75000"/>
                </a:schemeClr>
              </a:contourClr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9E4-48DA-A88C-E49E32D94AFC}"/>
              </c:ext>
            </c:extLst>
          </c:dPt>
          <c:dPt>
            <c:idx val="1"/>
            <c:invertIfNegative val="0"/>
            <c:bubble3D val="0"/>
            <c:spPr>
              <a:gradFill flip="none" rotWithShape="1">
                <a:gsLst>
                  <a:gs pos="0">
                    <a:srgbClr val="C00000">
                      <a:tint val="66000"/>
                      <a:satMod val="160000"/>
                    </a:srgbClr>
                  </a:gs>
                  <a:gs pos="50000">
                    <a:srgbClr val="C00000">
                      <a:tint val="44500"/>
                      <a:satMod val="160000"/>
                    </a:srgbClr>
                  </a:gs>
                  <a:gs pos="100000">
                    <a:srgbClr val="C00000">
                      <a:tint val="23500"/>
                      <a:satMod val="160000"/>
                    </a:srgbClr>
                  </a:gs>
                </a:gsLst>
                <a:lin ang="13500000" scaled="1"/>
                <a:tileRect/>
              </a:gra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9E4-48DA-A88C-E49E32D94AFC}"/>
              </c:ext>
            </c:extLst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9E4-48DA-A88C-E49E32D94AFC}"/>
              </c:ext>
            </c:extLst>
          </c:dPt>
          <c:dPt>
            <c:idx val="3"/>
            <c:invertIfNegative val="0"/>
            <c:bubble3D val="0"/>
            <c:spPr>
              <a:solidFill>
                <a:srgbClr val="00B0F0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9E4-48DA-A88C-E49E32D94AFC}"/>
              </c:ext>
            </c:extLst>
          </c:dPt>
          <c:dPt>
            <c:idx val="4"/>
            <c:invertIfNegative val="0"/>
            <c:bubble3D val="0"/>
            <c:spPr>
              <a:solidFill>
                <a:srgbClr val="8064A2"/>
              </a:solidFill>
              <a:ln w="9525" cap="flat" cmpd="sng" algn="ctr">
                <a:solidFill>
                  <a:schemeClr val="accent1">
                    <a:lumMod val="75000"/>
                  </a:schemeClr>
                </a:solidFill>
                <a:round/>
              </a:ln>
              <a:effectLst/>
              <a:sp3d contourW="9525">
                <a:contourClr>
                  <a:schemeClr val="accent1">
                    <a:lumMod val="75000"/>
                  </a:schemeClr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49E4-48DA-A88C-E49E32D94AF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Monetary1!$A$12:$A$16</c:f>
              <c:strCache>
                <c:ptCount val="5"/>
                <c:pt idx="0">
                  <c:v>Hibernating</c:v>
                </c:pt>
                <c:pt idx="1">
                  <c:v>At Risk</c:v>
                </c:pt>
                <c:pt idx="2">
                  <c:v>Need Attention</c:v>
                </c:pt>
                <c:pt idx="3">
                  <c:v>Potential Loyalist</c:v>
                </c:pt>
                <c:pt idx="4">
                  <c:v>Loyal Customer</c:v>
                </c:pt>
              </c:strCache>
            </c:strRef>
          </c:cat>
          <c:val>
            <c:numRef>
              <c:f>Monetary1!$B$12:$B$16</c:f>
              <c:numCache>
                <c:formatCode>0</c:formatCode>
                <c:ptCount val="5"/>
                <c:pt idx="0" formatCode="General">
                  <c:v>3146</c:v>
                </c:pt>
                <c:pt idx="1">
                  <c:v>3732.6666666666665</c:v>
                </c:pt>
                <c:pt idx="2">
                  <c:v>4343.8</c:v>
                </c:pt>
                <c:pt idx="3">
                  <c:v>4670.166666666667</c:v>
                </c:pt>
                <c:pt idx="4">
                  <c:v>6260.1111111111113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9E4-48DA-A88C-E49E32D94A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shape val="box"/>
        <c:axId val="289877184"/>
        <c:axId val="335344360"/>
        <c:axId val="0"/>
      </c:bar3DChart>
      <c:catAx>
        <c:axId val="28987718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Customer Segmnet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5344360"/>
        <c:crosses val="autoZero"/>
        <c:auto val="1"/>
        <c:lblAlgn val="ctr"/>
        <c:lblOffset val="100"/>
        <c:noMultiLvlLbl val="0"/>
      </c:catAx>
      <c:valAx>
        <c:axId val="3353443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600"/>
                  <a:t>Average Monetary value</a:t>
                </a:r>
              </a:p>
            </c:rich>
          </c:tx>
          <c:layout>
            <c:manualLayout>
              <c:xMode val="edge"/>
              <c:yMode val="edge"/>
              <c:x val="0.27783181136433843"/>
              <c:y val="0.8773733099554692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dk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877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19050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6.xml><?xml version="1.0" encoding="utf-8"?>
<cs:chartStyle xmlns:cs="http://schemas.microsoft.com/office/drawing/2012/chartStyle" xmlns:a="http://schemas.openxmlformats.org/drawingml/2006/main" id="264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61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760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5143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673969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679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847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6652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0890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614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720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42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128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679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40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267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84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19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5E50D2C-1F56-4EB9-92E6-9BC42703900D}" type="datetimeFigureOut">
              <a:rPr lang="en-US" smtClean="0"/>
              <a:t>1/31/2022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1F16C-A01B-4FA5-AF19-D3643007E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1854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  <p:sldLayoutId id="214748371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6.xml"/><Relationship Id="rId4" Type="http://schemas.openxmlformats.org/officeDocument/2006/relationships/chart" Target="../charts/char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8330" y="393267"/>
            <a:ext cx="9144000" cy="810705"/>
          </a:xfrm>
        </p:spPr>
        <p:txBody>
          <a:bodyPr>
            <a:noAutofit/>
          </a:bodyPr>
          <a:lstStyle/>
          <a:p>
            <a:pPr algn="just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of Major KPIs for Walmart store sales</a:t>
            </a:r>
            <a:endParaRPr lang="en-GB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74049" y="4970793"/>
            <a:ext cx="2213029" cy="575035"/>
          </a:xfrm>
        </p:spPr>
        <p:txBody>
          <a:bodyPr>
            <a:normAutofit/>
          </a:bodyPr>
          <a:lstStyle/>
          <a:p>
            <a:r>
              <a:rPr lang="en-GB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Pratik Samanta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432" y="1599688"/>
            <a:ext cx="5448300" cy="43347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712" y="1599689"/>
            <a:ext cx="5094732" cy="257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5257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Segmentation of Customers of Walmart with the help of Purchases history:</a:t>
            </a:r>
            <a:br>
              <a:rPr lang="en-GB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9890455"/>
              </p:ext>
            </p:extLst>
          </p:nvPr>
        </p:nvGraphicFramePr>
        <p:xfrm>
          <a:off x="822960" y="1930400"/>
          <a:ext cx="4325112" cy="3093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14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36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Row Labels</a:t>
                      </a:r>
                      <a:endParaRPr lang="en-GB" sz="14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 of Grade category Outlet1</a:t>
                      </a:r>
                      <a:endParaRPr lang="en-GB" sz="14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Grand Total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Row Labels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 of Grade category Outlet1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Loyal Customer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Potential Loyalist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Need Attention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 Risk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6940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Switchers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5758143"/>
              </p:ext>
            </p:extLst>
          </p:nvPr>
        </p:nvGraphicFramePr>
        <p:xfrm>
          <a:off x="5238835" y="1935612"/>
          <a:ext cx="4517813" cy="3093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892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285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Row Labels</a:t>
                      </a:r>
                      <a:endParaRPr lang="en-GB" sz="14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 of Grade category Outlet2</a:t>
                      </a:r>
                      <a:endParaRPr lang="en-GB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Grand Total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Row Labels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 of Grade category Outlet2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Loyal Customer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Potential Loyalist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Need Attention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 Risk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0608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Switchers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3439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Continued..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9610605"/>
              </p:ext>
            </p:extLst>
          </p:nvPr>
        </p:nvGraphicFramePr>
        <p:xfrm>
          <a:off x="677335" y="1490470"/>
          <a:ext cx="4772490" cy="36965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419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305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5734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Row Labels</a:t>
                      </a:r>
                      <a:endParaRPr lang="en-GB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 of Grade category Outlet3</a:t>
                      </a:r>
                      <a:endParaRPr lang="en-GB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734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5734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734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5734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5734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5734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Grand Total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5734"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5734"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5734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Row Labels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 of Grade category Outlet3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825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Loyal Customer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825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Potential Loyalist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48251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Need Attention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5734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 Risk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5734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Switchers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4000360"/>
              </p:ext>
            </p:extLst>
          </p:nvPr>
        </p:nvGraphicFramePr>
        <p:xfrm>
          <a:off x="5925058" y="1490470"/>
          <a:ext cx="4499102" cy="370332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826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164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Row Labels</a:t>
                      </a:r>
                      <a:endParaRPr lang="en-GB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 of Grade category Outlet4</a:t>
                      </a:r>
                      <a:endParaRPr lang="en-GB" sz="1400" b="1" i="0" u="none" strike="noStrike">
                        <a:solidFill>
                          <a:srgbClr val="FFFFFF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Grand Total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</a:t>
                      </a:r>
                      <a:endParaRPr lang="en-GB" sz="14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Row Labels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Count of Grade category Outlet4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Loyal Customer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Potential Loyalist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Need Attention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At Risk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4523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u="none" strike="noStrike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Switchers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GB" sz="1400" u="none" strike="noStrike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5515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80416"/>
            <a:ext cx="8596668" cy="13208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Findings From RFM Analysis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0251984"/>
              </p:ext>
            </p:extLst>
          </p:nvPr>
        </p:nvGraphicFramePr>
        <p:xfrm>
          <a:off x="677334" y="1217741"/>
          <a:ext cx="4251282" cy="2851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828658391"/>
              </p:ext>
            </p:extLst>
          </p:nvPr>
        </p:nvGraphicFramePr>
        <p:xfrm>
          <a:off x="5223209" y="1201042"/>
          <a:ext cx="4050793" cy="2851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420619440"/>
              </p:ext>
            </p:extLst>
          </p:nvPr>
        </p:nvGraphicFramePr>
        <p:xfrm>
          <a:off x="677334" y="4225355"/>
          <a:ext cx="4251282" cy="24313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471621615"/>
              </p:ext>
            </p:extLst>
          </p:nvPr>
        </p:nvGraphicFramePr>
        <p:xfrm>
          <a:off x="5223209" y="4225355"/>
          <a:ext cx="3975655" cy="24313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527191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89560"/>
            <a:ext cx="8596668" cy="1320800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Continued..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70401"/>
              </p:ext>
            </p:extLst>
          </p:nvPr>
        </p:nvGraphicFramePr>
        <p:xfrm>
          <a:off x="677334" y="949960"/>
          <a:ext cx="4882218" cy="3045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1205826771"/>
              </p:ext>
            </p:extLst>
          </p:nvPr>
        </p:nvGraphicFramePr>
        <p:xfrm>
          <a:off x="5815583" y="985329"/>
          <a:ext cx="4315969" cy="3010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83807558"/>
              </p:ext>
            </p:extLst>
          </p:nvPr>
        </p:nvGraphicFramePr>
        <p:xfrm>
          <a:off x="677334" y="4115625"/>
          <a:ext cx="4882217" cy="24714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336568092"/>
              </p:ext>
            </p:extLst>
          </p:nvPr>
        </p:nvGraphicFramePr>
        <p:xfrm>
          <a:off x="5815583" y="4115625"/>
          <a:ext cx="4315969" cy="24125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8147503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53568"/>
            <a:ext cx="8596668" cy="935736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Continued..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7747722"/>
              </p:ext>
            </p:extLst>
          </p:nvPr>
        </p:nvGraphicFramePr>
        <p:xfrm>
          <a:off x="677335" y="1051559"/>
          <a:ext cx="4671905" cy="26974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1627194591"/>
              </p:ext>
            </p:extLst>
          </p:nvPr>
        </p:nvGraphicFramePr>
        <p:xfrm>
          <a:off x="5607685" y="1038987"/>
          <a:ext cx="4423283" cy="27100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3537963309"/>
              </p:ext>
            </p:extLst>
          </p:nvPr>
        </p:nvGraphicFramePr>
        <p:xfrm>
          <a:off x="677334" y="3922776"/>
          <a:ext cx="4671906" cy="2706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498841774"/>
              </p:ext>
            </p:extLst>
          </p:nvPr>
        </p:nvGraphicFramePr>
        <p:xfrm>
          <a:off x="5607685" y="3931539"/>
          <a:ext cx="4423283" cy="26978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958189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15824"/>
            <a:ext cx="8596668" cy="82600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Continued..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4065772"/>
              </p:ext>
            </p:extLst>
          </p:nvPr>
        </p:nvGraphicFramePr>
        <p:xfrm>
          <a:off x="677334" y="722376"/>
          <a:ext cx="4562178" cy="26334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4261094569"/>
              </p:ext>
            </p:extLst>
          </p:nvPr>
        </p:nvGraphicFramePr>
        <p:xfrm>
          <a:off x="5574792" y="716280"/>
          <a:ext cx="4501896" cy="26395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953937461"/>
              </p:ext>
            </p:extLst>
          </p:nvPr>
        </p:nvGraphicFramePr>
        <p:xfrm>
          <a:off x="677334" y="3456432"/>
          <a:ext cx="4562178" cy="2699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2577174587"/>
              </p:ext>
            </p:extLst>
          </p:nvPr>
        </p:nvGraphicFramePr>
        <p:xfrm>
          <a:off x="5538216" y="3456432"/>
          <a:ext cx="4575048" cy="26997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Rectangle 7"/>
          <p:cNvSpPr/>
          <p:nvPr/>
        </p:nvSpPr>
        <p:spPr>
          <a:xfrm>
            <a:off x="1093554" y="5712818"/>
            <a:ext cx="10421112" cy="1087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IN" sz="1600" b="1" u="sng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1600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Decision:</a:t>
            </a:r>
            <a:endParaRPr lang="en-GB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outlet 2 &amp; Outlet 3 the loyal customers are more according to the RFM Score.</a:t>
            </a:r>
            <a:endParaRPr lang="en-GB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6817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AD55AF-BD4E-42E2-A11F-5DD7ECD3AC36}"/>
              </a:ext>
            </a:extLst>
          </p:cNvPr>
          <p:cNvSpPr txBox="1"/>
          <p:nvPr/>
        </p:nvSpPr>
        <p:spPr>
          <a:xfrm>
            <a:off x="3902697" y="2828835"/>
            <a:ext cx="57503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17162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2603923"/>
          </a:xfrm>
        </p:spPr>
        <p:txBody>
          <a:bodyPr/>
          <a:lstStyle/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different factors affect the sales figures of a Walmart Store by considering the factors like, item-weight, visibility, location of the store, type of outlet etc.</a:t>
            </a:r>
          </a:p>
          <a:p>
            <a:pPr algn="just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model that will help to find the potential customers by segmenting them on the basis of their purchase.</a:t>
            </a:r>
          </a:p>
          <a:p>
            <a:pPr algn="just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find relationships between purchased items . The objective is to find the items which are having relations or the highest lifts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835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of Data Collection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whole data was collected from a secondary data source named </a:t>
            </a:r>
            <a:r>
              <a:rPr lang="en-US" sz="2000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Kaggle.com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data: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secondary data </a:t>
            </a:r>
          </a:p>
        </p:txBody>
      </p:sp>
    </p:spTree>
    <p:extLst>
      <p:ext uri="{BB962C8B-B14F-4D97-AF65-F5344CB8AC3E}">
        <p14:creationId xmlns:p14="http://schemas.microsoft.com/office/powerpoint/2010/main" val="3698630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Size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have taken the Sales data of 322 Tier 3 Walmart stores for doing the regression analysis. It is a Convenience sampling.</a:t>
            </a:r>
          </a:p>
          <a:p>
            <a:pPr algn="just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have taken 1200 transactions of 5 items of Walmart store for the market basket analysis.</a:t>
            </a:r>
          </a:p>
          <a:p>
            <a:pPr algn="just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have taken 120 customer’s data from 4 different outlets of  Walmart’s Tire 3 store for the RFM analysis for the segmentation of the customer based on their purchases.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909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Analytics Tool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19657"/>
            <a:ext cx="9499938" cy="4535424"/>
          </a:xfrm>
        </p:spPr>
        <p:txBody>
          <a:bodyPr/>
          <a:lstStyle/>
          <a:p>
            <a:pPr algn="just"/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used: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analysis , RFM analysis &amp; market basket analysis.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Reasons for selecting the tools:</a:t>
            </a:r>
          </a:p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analysis:</a:t>
            </a:r>
            <a:r>
              <a:rPr lang="en-GB" sz="2000" dirty="0"/>
              <a:t> </a:t>
            </a:r>
            <a:r>
              <a:rPr lang="en-GB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 statistical modelling , regression analysis is a set of statistical processes for estimating the relationships among variables. </a:t>
            </a:r>
          </a:p>
          <a:p>
            <a:r>
              <a:rPr lang="en-GB" sz="20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Basket Analysis: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basket analysis seeks to find relationships between purchases. Our objective is to find the items which are having relations or the highest lifts.</a:t>
            </a:r>
          </a:p>
          <a:p>
            <a:pPr algn="just"/>
            <a:r>
              <a:rPr lang="en-GB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RFM Analysis: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based on the marketing axiom that 80% of your business comes from 20% of your customers. RFM helps to identify customers who are more likely to respond to promotions by segmenting them into various categories.</a:t>
            </a:r>
          </a:p>
          <a:p>
            <a:endParaRPr lang="en-GB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b="1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105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54024"/>
          </a:xfrm>
        </p:spPr>
        <p:txBody>
          <a:bodyPr/>
          <a:lstStyle/>
          <a:p>
            <a:r>
              <a:rPr lang="en-GB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Factors affecting Walmart Store’s Sales: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9328867"/>
              </p:ext>
            </p:extLst>
          </p:nvPr>
        </p:nvGraphicFramePr>
        <p:xfrm>
          <a:off x="677334" y="2289488"/>
          <a:ext cx="3337560" cy="20756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01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6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736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Regression Statistics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Values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52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Multiple R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0.760181199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52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 Square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0.577875455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3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Adjusted R Square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0.571196269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52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Standard Error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1151.60122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52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Observations</a:t>
                      </a:r>
                      <a:endParaRPr lang="en-GB" sz="14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322</a:t>
                      </a:r>
                      <a:endParaRPr lang="en-GB" sz="14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561789"/>
              </p:ext>
            </p:extLst>
          </p:nvPr>
        </p:nvGraphicFramePr>
        <p:xfrm>
          <a:off x="5149202" y="2057129"/>
          <a:ext cx="5248658" cy="31716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733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046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87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43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75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8345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Coefficients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Standard Error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 Stat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P-value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76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Intercept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-1115.27908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433.1387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-2.57488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0.010482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7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Item_Weight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77.75329799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37.37045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2.080609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0.038275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7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Item_MRP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23.44323324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2.874958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8.154288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8.35E-15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76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MRP*Weight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-0.572373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0.24764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-2.31131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0.021459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7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super type 3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1458.6703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155.0932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9.405122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1.1E-18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76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Grocery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-1702.744359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335.5174</a:t>
                      </a:r>
                      <a:endParaRPr lang="en-GB" sz="1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-5.07498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6.63E-07</a:t>
                      </a:r>
                      <a:endParaRPr lang="en-GB" sz="1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235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Findings From 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taken the factors like, Item fat content, Item type, MRP, Outlet size, Outlet type etc.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the initial operation done by regression analysis, we have removes the factors which are having the p-value greater than 0.05.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dependent variable is the sales figure (in monetary terms).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independent variables are, Item fat content, Item type, MRP, Outlet size, Outlet type etc.</a:t>
            </a:r>
            <a:endParaRPr lang="en-GB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final equation is,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Outlet_sales</a:t>
            </a:r>
            <a:r>
              <a:rPr lang="en-GB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= {</a:t>
            </a:r>
            <a:r>
              <a:rPr lang="en-GB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-1115.27908+ </a:t>
            </a:r>
            <a:r>
              <a:rPr lang="en-GB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Item_Weight</a:t>
            </a:r>
            <a:r>
              <a:rPr lang="en-GB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*77.75329799 + </a:t>
            </a:r>
            <a:r>
              <a:rPr lang="en-GB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Item_MRP</a:t>
            </a:r>
            <a:r>
              <a:rPr lang="en-GB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*23.44323324 - (MRP*Weight)* 0.572373 + super type 3*1458.6703 - Grocery*1702.744359}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*We have introduced one interaction variable named MRP*Weight.</a:t>
            </a:r>
          </a:p>
        </p:txBody>
      </p:sp>
    </p:spTree>
    <p:extLst>
      <p:ext uri="{BB962C8B-B14F-4D97-AF65-F5344CB8AC3E}">
        <p14:creationId xmlns:p14="http://schemas.microsoft.com/office/powerpoint/2010/main" val="1104779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en-GB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Market Basket Analysis of Walmart Store’s items: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7177531"/>
              </p:ext>
            </p:extLst>
          </p:nvPr>
        </p:nvGraphicFramePr>
        <p:xfrm>
          <a:off x="784257" y="1930400"/>
          <a:ext cx="3390900" cy="20614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36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Transactions</a:t>
                      </a:r>
                      <a:endParaRPr lang="en-GB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1200</a:t>
                      </a:r>
                      <a:endParaRPr lang="en-GB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GB" sz="12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 Numbers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Probability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Cereals and Food Grains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590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0.491667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snacks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595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0.495833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Mik and Dairy products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645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0.537500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Grocery items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635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0.529167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Fruits and Vegetables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611</a:t>
                      </a:r>
                      <a:endParaRPr lang="en-GB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0.509167</a:t>
                      </a:r>
                      <a:endParaRPr lang="en-GB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440" y="1837245"/>
            <a:ext cx="6364224" cy="2632088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248530"/>
              </p:ext>
            </p:extLst>
          </p:nvPr>
        </p:nvGraphicFramePr>
        <p:xfrm>
          <a:off x="784256" y="4573810"/>
          <a:ext cx="7445343" cy="19458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297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68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2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48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486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5607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162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Lift Calculation</a:t>
                      </a:r>
                      <a:endParaRPr lang="en-GB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GB" sz="1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GB" sz="1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GB" sz="1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GB" sz="1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GB" sz="1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62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endParaRPr lang="en-GB" sz="110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Cereals and Food Grains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snacks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Mik and Dairy products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Grocery items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Fruits and Vegetables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62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Cereals and Food Grains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2.033898305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0.991311779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0.980686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1.021754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1.01195595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62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snacks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0.991311779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2.016806723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1.013094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0.978231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1.00015129</a:t>
                      </a:r>
                      <a:endParaRPr lang="en-GB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62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Mik and Dairy products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0.980685849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1.01309361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1.860465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1.013734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0.9713394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62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Grocery items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1.021753637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0.98458281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1.022523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1.889764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1.01756511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62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Fruits and Vegetables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1.011955949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1.013354605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0.989609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1.017565</a:t>
                      </a:r>
                      <a:endParaRPr lang="en-GB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1.96399345</a:t>
                      </a:r>
                      <a:endParaRPr lang="en-GB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5247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Findings From Market Basket Analysis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highest 3 lifts are, 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Milk and dairy products with Grocery items. Lift obtained is = 1.022523</a:t>
            </a:r>
          </a:p>
          <a:p>
            <a:pPr algn="just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Grocery items with Cereals and food grains. Lift obtained is = 1.021754</a:t>
            </a:r>
          </a:p>
          <a:p>
            <a:pPr algn="just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Grocery items with Fruits and vegetables. Lift obtained is = 1.017565</a:t>
            </a:r>
          </a:p>
          <a:p>
            <a:pPr algn="just"/>
            <a:r>
              <a:rPr lang="en-GB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Decision: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say that these items can be kept together for making more sales of the products. If you buy a certain group of items, you are more (or less) likely to buy another group of items.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512975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184</TotalTime>
  <Words>1102</Words>
  <Application>Microsoft Office PowerPoint</Application>
  <PresentationFormat>Widescreen</PresentationFormat>
  <Paragraphs>294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Century Gothic</vt:lpstr>
      <vt:lpstr>Times New Roman</vt:lpstr>
      <vt:lpstr>Wingdings 3</vt:lpstr>
      <vt:lpstr>Ion</vt:lpstr>
      <vt:lpstr>Analysis of Major KPIs for Walmart store sales</vt:lpstr>
      <vt:lpstr>Problem Statement</vt:lpstr>
      <vt:lpstr>Methodology of Data Collection</vt:lpstr>
      <vt:lpstr>Sample Size</vt:lpstr>
      <vt:lpstr>Analytics Tool</vt:lpstr>
      <vt:lpstr>1. Factors affecting Walmart Store’s Sales:</vt:lpstr>
      <vt:lpstr>Findings From Regression</vt:lpstr>
      <vt:lpstr>2. Market Basket Analysis of Walmart Store’s items:</vt:lpstr>
      <vt:lpstr>Findings From Market Basket Analysis</vt:lpstr>
      <vt:lpstr>3. Segmentation of Customers of Walmart with the help of Purchases history: </vt:lpstr>
      <vt:lpstr>Continued..</vt:lpstr>
      <vt:lpstr>Findings From RFM Analysis</vt:lpstr>
      <vt:lpstr>Continued..</vt:lpstr>
      <vt:lpstr>Continued..</vt:lpstr>
      <vt:lpstr>Continued..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Project</dc:title>
  <dc:creator>CRM</dc:creator>
  <cp:lastModifiedBy>Pratik Samanta</cp:lastModifiedBy>
  <cp:revision>13</cp:revision>
  <dcterms:created xsi:type="dcterms:W3CDTF">2018-09-06T11:07:57Z</dcterms:created>
  <dcterms:modified xsi:type="dcterms:W3CDTF">2022-01-30T19:24:49Z</dcterms:modified>
</cp:coreProperties>
</file>

<file path=docProps/thumbnail.jpeg>
</file>